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0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1" r:id="rId1"/>
    <p:sldMasterId id="2147484109" r:id="rId2"/>
    <p:sldMasterId id="2147484127" r:id="rId3"/>
    <p:sldMasterId id="2147484145" r:id="rId4"/>
    <p:sldMasterId id="2147484187" r:id="rId5"/>
    <p:sldMasterId id="2147484205" r:id="rId6"/>
    <p:sldMasterId id="2147484217" r:id="rId7"/>
    <p:sldMasterId id="2147484229" r:id="rId8"/>
    <p:sldMasterId id="2147484247" r:id="rId9"/>
    <p:sldMasterId id="2147484259" r:id="rId10"/>
    <p:sldMasterId id="2147484326" r:id="rId11"/>
  </p:sldMasterIdLst>
  <p:notesMasterIdLst>
    <p:notesMasterId r:id="rId37"/>
  </p:notesMasterIdLst>
  <p:sldIdLst>
    <p:sldId id="256" r:id="rId12"/>
    <p:sldId id="289" r:id="rId13"/>
    <p:sldId id="303" r:id="rId14"/>
    <p:sldId id="259" r:id="rId15"/>
    <p:sldId id="291" r:id="rId16"/>
    <p:sldId id="292" r:id="rId17"/>
    <p:sldId id="293" r:id="rId18"/>
    <p:sldId id="260" r:id="rId19"/>
    <p:sldId id="294" r:id="rId20"/>
    <p:sldId id="269" r:id="rId21"/>
    <p:sldId id="299" r:id="rId22"/>
    <p:sldId id="266" r:id="rId23"/>
    <p:sldId id="273" r:id="rId24"/>
    <p:sldId id="296" r:id="rId25"/>
    <p:sldId id="297" r:id="rId26"/>
    <p:sldId id="298" r:id="rId27"/>
    <p:sldId id="267" r:id="rId28"/>
    <p:sldId id="268" r:id="rId29"/>
    <p:sldId id="276" r:id="rId30"/>
    <p:sldId id="281" r:id="rId31"/>
    <p:sldId id="301" r:id="rId32"/>
    <p:sldId id="302" r:id="rId33"/>
    <p:sldId id="300" r:id="rId34"/>
    <p:sldId id="282" r:id="rId35"/>
    <p:sldId id="27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8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BCE84-252B-418E-97F3-925EEA7D1C15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532CB-2268-4E00-8EBA-7C5B4841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38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660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383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122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337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23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08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065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660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91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95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9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943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44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559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105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278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48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35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127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826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21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1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260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960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979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03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046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6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3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982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5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135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7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0766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392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47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84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263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993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7521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4588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429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241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28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098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2540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3839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85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253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669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159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403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7471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437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22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5021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057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7400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133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80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4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476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88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6470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524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8713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98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176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4876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1299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9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66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86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3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07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44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24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53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15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48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09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19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94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68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17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66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40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26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21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34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96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54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82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5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95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6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8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07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53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24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791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2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067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589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7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430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754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7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46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834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145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827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955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756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50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6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424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012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530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030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112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71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4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703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976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468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17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30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041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078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206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35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807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03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054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897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245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5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44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37137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383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339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725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6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500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73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060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94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3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766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520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274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3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634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492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530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95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72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198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8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image" Target="../media/image9.jp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4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  <p:sldLayoutId id="2147484272" r:id="rId13"/>
    <p:sldLayoutId id="2147484273" r:id="rId14"/>
    <p:sldLayoutId id="2147484274" r:id="rId15"/>
    <p:sldLayoutId id="2147484275" r:id="rId16"/>
    <p:sldLayoutId id="2147484276" r:id="rId17"/>
    <p:sldLayoutId id="214748427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47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  <p:sldLayoutId id="21474841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0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  <p:sldLayoutId id="2147484142" r:id="rId15"/>
    <p:sldLayoutId id="2147484143" r:id="rId16"/>
    <p:sldLayoutId id="21474841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86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  <p:sldLayoutId id="2147484161" r:id="rId16"/>
    <p:sldLayoutId id="214748416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46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3" r:id="rId16"/>
    <p:sldLayoutId id="21474842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94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34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4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  <p:sldLayoutId id="2147484242" r:id="rId13"/>
    <p:sldLayoutId id="2147484243" r:id="rId14"/>
    <p:sldLayoutId id="2147484244" r:id="rId15"/>
    <p:sldLayoutId id="2147484245" r:id="rId16"/>
    <p:sldLayoutId id="21474842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4287D-36E6-4B54-8F0A-7DB55F6FD44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129C0-F1B8-4E7D-B0A9-E444BCB3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1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6.xml"/><Relationship Id="rId1" Type="http://schemas.openxmlformats.org/officeDocument/2006/relationships/themeOverride" Target="../theme/themeOverr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EEE8-EB75-49A9-B7E4-B12BB813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793" y="197781"/>
            <a:ext cx="10036097" cy="5396378"/>
          </a:xfrm>
        </p:spPr>
        <p:txBody>
          <a:bodyPr>
            <a:normAutofit/>
          </a:bodyPr>
          <a:lstStyle/>
          <a:p>
            <a:pPr algn="r" rtl="1"/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 ورشة عمل إعداد الوحدة الدراسية للمرحلة الابتدائية</a:t>
            </a:r>
            <a:r>
              <a:rPr lang="ar-EG" sz="2800" b="1" dirty="0"/>
              <a:t>.</a:t>
            </a:r>
          </a:p>
          <a:p>
            <a:pPr algn="r" rtl="1"/>
            <a:endParaRPr lang="en-US" sz="3600" b="1" dirty="0"/>
          </a:p>
          <a:p>
            <a:pPr marL="0" indent="0" rtl="1">
              <a:buNone/>
            </a:pPr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إعداد: د/ ماجد محروس محمد.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99142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3A80-B4AF-47A2-AC33-B93036E3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68" y="136459"/>
            <a:ext cx="10345132" cy="1325563"/>
          </a:xfrm>
        </p:spPr>
        <p:txBody>
          <a:bodyPr>
            <a:normAutofit fontScale="90000"/>
          </a:bodyPr>
          <a:lstStyle/>
          <a:p>
            <a:pPr algn="r" rtl="1"/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النشاط الأول:</a:t>
            </a:r>
            <a:br>
              <a:rPr lang="ar-EG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EEE8-EB75-49A9-B7E4-B12BB813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574" y="1360449"/>
            <a:ext cx="9364358" cy="4816514"/>
          </a:xfrm>
        </p:spPr>
        <p:txBody>
          <a:bodyPr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تقوم كل مجموعة باختيار أحد المفاهيم الرئيسة، وأربعة موضوعات ترتبط بمهارات اللغة الأربعة "القراءة- الكتابة- الاستماع- التحدث"</a:t>
            </a:r>
            <a:endParaRPr lang="ar-EG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3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4D8FF8-01D4-2FCC-EB93-EE489A780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35" y="208721"/>
            <a:ext cx="7455914" cy="64405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49766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3A80-B4AF-47A2-AC33-B93036E3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62" y="628829"/>
            <a:ext cx="10345132" cy="1325563"/>
          </a:xfrm>
        </p:spPr>
        <p:txBody>
          <a:bodyPr>
            <a:normAutofit/>
          </a:bodyPr>
          <a:lstStyle/>
          <a:p>
            <a:pPr algn="r" rtl="1"/>
            <a:r>
              <a:rPr lang="ar-EG" sz="5400" b="1" dirty="0">
                <a:latin typeface="Calibri" panose="020F0502020204030204" pitchFamily="34" charset="0"/>
                <a:cs typeface="Calibri" panose="020F0502020204030204" pitchFamily="34" charset="0"/>
              </a:rPr>
              <a:t>مفهوم الوحدة الدراسية: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5B6C38-C578-0241-6649-CDFC1607B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563784" cy="3599316"/>
          </a:xfrm>
        </p:spPr>
        <p:txBody>
          <a:bodyPr/>
          <a:lstStyle/>
          <a:p>
            <a:pPr algn="r" rtl="1"/>
            <a:r>
              <a:rPr lang="ar-EG" sz="4000" dirty="0">
                <a:latin typeface="Calibri" panose="020F0502020204030204" pitchFamily="34" charset="0"/>
                <a:cs typeface="Calibri" panose="020F0502020204030204" pitchFamily="34" charset="0"/>
              </a:rPr>
              <a:t>كيان مستقل، متكامل، مُفصّل، يرتبط بوقت محدد.</a:t>
            </a:r>
          </a:p>
          <a:p>
            <a:pPr algn="r" rtl="1"/>
            <a:r>
              <a:rPr lang="ar-EG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مستقل: </a:t>
            </a:r>
            <a:r>
              <a:rPr lang="ar-EG" sz="4000" dirty="0">
                <a:latin typeface="Calibri" panose="020F0502020204030204" pitchFamily="34" charset="0"/>
                <a:cs typeface="Calibri" panose="020F0502020204030204" pitchFamily="34" charset="0"/>
              </a:rPr>
              <a:t>ذو مغزى وفاعلية</a:t>
            </a:r>
          </a:p>
          <a:p>
            <a:pPr algn="r" rtl="1"/>
            <a:r>
              <a:rPr lang="ar-EG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متكامل: </a:t>
            </a:r>
            <a:r>
              <a:rPr lang="ar-EG" sz="4000" dirty="0">
                <a:latin typeface="Calibri" panose="020F0502020204030204" pitchFamily="34" charset="0"/>
                <a:cs typeface="Calibri" panose="020F0502020204030204" pitchFamily="34" charset="0"/>
              </a:rPr>
              <a:t>يلبي جوانب المنهج المراد</a:t>
            </a:r>
          </a:p>
          <a:p>
            <a:pPr algn="r" rtl="1"/>
            <a:r>
              <a:rPr lang="ar-EG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مُفصّل: </a:t>
            </a:r>
            <a:r>
              <a:rPr lang="ar-EG" sz="4000" dirty="0">
                <a:latin typeface="Calibri" panose="020F0502020204030204" pitchFamily="34" charset="0"/>
                <a:cs typeface="Calibri" panose="020F0502020204030204" pitchFamily="34" charset="0"/>
              </a:rPr>
              <a:t>يشمل جميع مراحل التعلم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350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3A80-B4AF-47A2-AC33-B93036E3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68" y="136459"/>
            <a:ext cx="10345132" cy="1325563"/>
          </a:xfrm>
        </p:spPr>
        <p:txBody>
          <a:bodyPr>
            <a:noAutofit/>
          </a:bodyPr>
          <a:lstStyle/>
          <a:p>
            <a:pPr algn="r" rtl="1"/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مراحل تخطيط الوحدة الدراسية تعاونياً :</a:t>
            </a:r>
            <a:br>
              <a:rPr lang="ar-EG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ar-EG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26A2EB-41A7-E122-BAA9-06BA37649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8678"/>
            <a:ext cx="12192000" cy="50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2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3A80-B4AF-47A2-AC33-B93036E3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68" y="136459"/>
            <a:ext cx="10345132" cy="1325563"/>
          </a:xfrm>
        </p:spPr>
        <p:txBody>
          <a:bodyPr>
            <a:noAutofit/>
          </a:bodyPr>
          <a:lstStyle/>
          <a:p>
            <a:pPr algn="r" rtl="1"/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مراحل تخطيط الوحدة الدراسية تعاونياً :</a:t>
            </a:r>
            <a:br>
              <a:rPr lang="ar-EG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ar-EG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DF95C-8028-4B0A-6D1A-B7DD31FE2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8982"/>
            <a:ext cx="12192000" cy="505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3A80-B4AF-47A2-AC33-B93036E3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68" y="136459"/>
            <a:ext cx="10345132" cy="1325563"/>
          </a:xfrm>
        </p:spPr>
        <p:txBody>
          <a:bodyPr>
            <a:noAutofit/>
          </a:bodyPr>
          <a:lstStyle/>
          <a:p>
            <a:pPr algn="r" rtl="1"/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مراحل تخطيط الوحدة الدراسية تخصصياً :</a:t>
            </a:r>
            <a:br>
              <a:rPr lang="ar-EG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ar-EG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AA06B-7448-F49F-135C-D43FBF0B2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9043"/>
            <a:ext cx="12192000" cy="518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20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3A80-B4AF-47A2-AC33-B93036E3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68" y="136459"/>
            <a:ext cx="10345132" cy="1325563"/>
          </a:xfrm>
        </p:spPr>
        <p:txBody>
          <a:bodyPr>
            <a:noAutofit/>
          </a:bodyPr>
          <a:lstStyle/>
          <a:p>
            <a:pPr algn="r" rtl="1"/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مراحل تخطيط الوحدة الدراسية تخصصياً :</a:t>
            </a:r>
            <a:br>
              <a:rPr lang="ar-EG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ar-EG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C9FAAA-FAC1-170E-9165-96C448CBE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9042"/>
            <a:ext cx="12192000" cy="506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40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3A80-B4AF-47A2-AC33-B93036E3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68" y="136459"/>
            <a:ext cx="10345132" cy="1325563"/>
          </a:xfrm>
        </p:spPr>
        <p:txBody>
          <a:bodyPr>
            <a:normAutofit fontScale="90000"/>
          </a:bodyPr>
          <a:lstStyle/>
          <a:p>
            <a:pPr algn="r" rtl="1"/>
            <a:br>
              <a:rPr lang="ar-EG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صياغة مفهوم البحث:</a:t>
            </a:r>
            <a:br>
              <a:rPr lang="ar-EG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ar-EG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162EB0-6F9B-4B37-8589-167702C79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966" y="1862254"/>
            <a:ext cx="9090102" cy="3156970"/>
          </a:xfrm>
        </p:spPr>
        <p:txBody>
          <a:bodyPr>
            <a:normAutofit/>
          </a:bodyPr>
          <a:lstStyle/>
          <a:p>
            <a:pPr algn="r" rtl="1"/>
            <a:endParaRPr lang="ar-EG" sz="4000" b="1" dirty="0"/>
          </a:p>
          <a:p>
            <a:pPr algn="r" rtl="1"/>
            <a:r>
              <a:rPr lang="ar-EG" sz="4000" b="1" dirty="0"/>
              <a:t> </a:t>
            </a:r>
            <a:r>
              <a:rPr lang="ar-EG" sz="3200" dirty="0">
                <a:latin typeface="Calibri" panose="020F0502020204030204" pitchFamily="34" charset="0"/>
                <a:cs typeface="Calibri" panose="020F0502020204030204" pitchFamily="34" charset="0"/>
              </a:rPr>
              <a:t>جملة بحثية تتجاوز حدود المادة الدراسية، وتستخدم المعرفة التخصصية لدعم البحث والتساؤل.</a:t>
            </a:r>
          </a:p>
          <a:p>
            <a:pPr algn="r" rtl="1"/>
            <a:r>
              <a:rPr lang="ar-EG" sz="3200" dirty="0">
                <a:latin typeface="Calibri" panose="020F0502020204030204" pitchFamily="34" charset="0"/>
                <a:cs typeface="Calibri" panose="020F0502020204030204" pitchFamily="34" charset="0"/>
              </a:rPr>
              <a:t>(تختلف صفات الأشكال وتتنوع، ونستطيع وصفها بطرق متعددة).</a:t>
            </a:r>
          </a:p>
        </p:txBody>
      </p:sp>
    </p:spTree>
    <p:extLst>
      <p:ext uri="{BB962C8B-B14F-4D97-AF65-F5344CB8AC3E}">
        <p14:creationId xmlns:p14="http://schemas.microsoft.com/office/powerpoint/2010/main" val="811594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3A80-B4AF-47A2-AC33-B93036E3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190" y="208721"/>
            <a:ext cx="10360707" cy="2454966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النشاط الثاني:</a:t>
            </a:r>
            <a:br>
              <a:rPr lang="ar-EG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ar-E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ar-E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EEE8-EB75-49A9-B7E4-B12BB813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1473" y="1243389"/>
            <a:ext cx="9271973" cy="552647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تقوم كل مجموعة بالعمل على صياغة جملة بحث واحدة، وسؤالاً مفاهيمياً</a:t>
            </a:r>
          </a:p>
          <a:p>
            <a:pPr marL="0" indent="0" algn="r" rtl="1">
              <a:buNone/>
            </a:pPr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واحداً لكل مفهوم .</a:t>
            </a:r>
          </a:p>
          <a:p>
            <a:pPr marL="0" indent="0" algn="r" rtl="1">
              <a:buNone/>
            </a:pPr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المفاهيم الرئيسة: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buClr>
                <a:srgbClr val="2A1A00"/>
              </a:buClr>
              <a:buNone/>
            </a:pPr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الشكل </a:t>
            </a:r>
          </a:p>
          <a:p>
            <a:pPr marL="0" lvl="0" indent="0" algn="r" rtl="1">
              <a:buClr>
                <a:srgbClr val="2A1A00"/>
              </a:buClr>
              <a:buNone/>
            </a:pPr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الوظيفة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buClr>
                <a:srgbClr val="2A1A00"/>
              </a:buClr>
              <a:buNone/>
            </a:pPr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 السببية                                               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buClr>
                <a:srgbClr val="2A1A00"/>
              </a:buClr>
              <a:buNone/>
            </a:pPr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 التغيير</a:t>
            </a:r>
          </a:p>
          <a:p>
            <a:pPr marL="0" lvl="0" indent="0" algn="r" rtl="1">
              <a:buClr>
                <a:srgbClr val="2A1A00"/>
              </a:buClr>
              <a:buNone/>
            </a:pPr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الارتباط</a:t>
            </a:r>
          </a:p>
          <a:p>
            <a:pPr marL="0" lvl="0" indent="0" algn="r" rtl="1">
              <a:buClr>
                <a:srgbClr val="2A1A00"/>
              </a:buClr>
              <a:buNone/>
            </a:pPr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المنظور</a:t>
            </a:r>
          </a:p>
          <a:p>
            <a:pPr marL="0" lvl="0" indent="0" algn="r" rtl="1">
              <a:buClr>
                <a:srgbClr val="2A1A00"/>
              </a:buClr>
              <a:buNone/>
            </a:pPr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المسؤولية</a:t>
            </a:r>
          </a:p>
          <a:p>
            <a:pPr algn="r" rtl="1"/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63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3A80-B4AF-47A2-AC33-B93036E3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68" y="136459"/>
            <a:ext cx="10345132" cy="1325563"/>
          </a:xfrm>
        </p:spPr>
        <p:txBody>
          <a:bodyPr>
            <a:normAutofit/>
          </a:bodyPr>
          <a:lstStyle/>
          <a:p>
            <a:pPr algn="r" rtl="1"/>
            <a:r>
              <a:rPr lang="ar-EG" sz="4400" dirty="0">
                <a:latin typeface="Calibri" panose="020F0502020204030204" pitchFamily="34" charset="0"/>
                <a:cs typeface="Calibri" panose="020F0502020204030204" pitchFamily="34" charset="0"/>
              </a:rPr>
              <a:t>أسئلة البحث: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162EB0-6F9B-4B37-8589-167702C79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496" y="1353946"/>
            <a:ext cx="6801923" cy="4549056"/>
          </a:xfrm>
        </p:spPr>
        <p:txBody>
          <a:bodyPr>
            <a:normAutofit fontScale="92500" lnSpcReduction="20000"/>
          </a:bodyPr>
          <a:lstStyle/>
          <a:p>
            <a:pPr algn="r" rtl="1"/>
            <a:endParaRPr lang="ar-EG" sz="4000" b="1" dirty="0"/>
          </a:p>
          <a:p>
            <a:pPr algn="r" rtl="1"/>
            <a:r>
              <a:rPr lang="ar-EG" sz="4000" b="1" dirty="0">
                <a:solidFill>
                  <a:srgbClr val="00B050"/>
                </a:solidFill>
              </a:rPr>
              <a:t> </a:t>
            </a:r>
            <a:r>
              <a:rPr lang="ar-EG" sz="35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أسئلة الحقائق (ماذا تعرف).</a:t>
            </a:r>
          </a:p>
          <a:p>
            <a:pPr algn="r" rtl="1"/>
            <a:r>
              <a:rPr lang="ar-EG" sz="35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أسئلة المفاهيم (كيف تعرف).</a:t>
            </a:r>
          </a:p>
          <a:p>
            <a:pPr algn="r" rtl="1"/>
            <a:r>
              <a:rPr lang="ar-EG" sz="3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أسئلة النقاش أو الجدل (لماذا تعرف). </a:t>
            </a:r>
          </a:p>
          <a:p>
            <a:pPr algn="r" rtl="1"/>
            <a:endParaRPr lang="ar-EG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EG" sz="3500" dirty="0">
                <a:latin typeface="Calibri" panose="020F0502020204030204" pitchFamily="34" charset="0"/>
                <a:cs typeface="Calibri" panose="020F0502020204030204" pitchFamily="34" charset="0"/>
              </a:rPr>
              <a:t>ملاحظة: يمكن للطلاب أن يقوموا بصياغة أسئلة البحث بما يتوافق واهتمامتهم الشخصية.</a:t>
            </a:r>
          </a:p>
          <a:p>
            <a:pPr algn="r" rtl="1"/>
            <a:endParaRPr lang="ar-EG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3A99E-D73B-286D-D802-C1B55FCFFEA6}"/>
              </a:ext>
            </a:extLst>
          </p:cNvPr>
          <p:cNvSpPr txBox="1"/>
          <p:nvPr/>
        </p:nvSpPr>
        <p:spPr>
          <a:xfrm>
            <a:off x="313581" y="1956847"/>
            <a:ext cx="4008137" cy="230832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EG" sz="3600" dirty="0">
                <a:latin typeface="Calibri" panose="020F0502020204030204" pitchFamily="34" charset="0"/>
                <a:cs typeface="Calibri" panose="020F0502020204030204" pitchFamily="34" charset="0"/>
              </a:rPr>
              <a:t>تعمق الفهم.</a:t>
            </a:r>
          </a:p>
          <a:p>
            <a:pPr marL="285750" indent="-285750" algn="r" rtl="1">
              <a:buFontTx/>
              <a:buChar char="-"/>
            </a:pPr>
            <a:r>
              <a:rPr lang="ar-EG" sz="3600" dirty="0">
                <a:latin typeface="Calibri" panose="020F0502020204030204" pitchFamily="34" charset="0"/>
                <a:cs typeface="Calibri" panose="020F0502020204030204" pitchFamily="34" charset="0"/>
              </a:rPr>
              <a:t>تراعي الفروق الفردية.</a:t>
            </a:r>
          </a:p>
          <a:p>
            <a:pPr marL="285750" indent="-285750" algn="r" rtl="1">
              <a:buFontTx/>
              <a:buChar char="-"/>
            </a:pPr>
            <a:r>
              <a:rPr lang="ar-EG" sz="3600" dirty="0">
                <a:latin typeface="Calibri" panose="020F0502020204030204" pitchFamily="34" charset="0"/>
                <a:cs typeface="Calibri" panose="020F0502020204030204" pitchFamily="34" charset="0"/>
              </a:rPr>
              <a:t>تنمي التكفير الناقد والإبداعي.</a:t>
            </a:r>
            <a:endParaRPr lang="en-A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6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3A80-B4AF-47A2-AC33-B93036E3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459"/>
            <a:ext cx="10515600" cy="1325563"/>
          </a:xfrm>
        </p:spPr>
        <p:txBody>
          <a:bodyPr>
            <a:normAutofit/>
          </a:bodyPr>
          <a:lstStyle/>
          <a:p>
            <a:pPr algn="r" rtl="1"/>
            <a:b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أهداف الورشة</a:t>
            </a:r>
            <a:r>
              <a:rPr lang="ar-EG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EEE8-EB75-49A9-B7E4-B12BB813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029" y="1884556"/>
            <a:ext cx="10599752" cy="341227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1- تعرف مفهوم الوحدة الدراسية.</a:t>
            </a:r>
          </a:p>
          <a:p>
            <a:pPr marL="0" indent="0" algn="r" rtl="1">
              <a:buNone/>
            </a:pPr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2- استكشاف مراحل بناء الوحدة الدراسية.</a:t>
            </a:r>
          </a:p>
          <a:p>
            <a:pPr marL="0" indent="0" algn="r" rtl="1">
              <a:buNone/>
            </a:pPr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3- الربط بين المعايير الوطنية والدولية.</a:t>
            </a:r>
          </a:p>
        </p:txBody>
      </p:sp>
    </p:spTree>
    <p:extLst>
      <p:ext uri="{BB962C8B-B14F-4D97-AF65-F5344CB8AC3E}">
        <p14:creationId xmlns:p14="http://schemas.microsoft.com/office/powerpoint/2010/main" val="2400432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3A80-B4AF-47A2-AC33-B93036E3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190" y="633046"/>
            <a:ext cx="10360707" cy="1256044"/>
          </a:xfrm>
        </p:spPr>
        <p:txBody>
          <a:bodyPr>
            <a:normAutofit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التقييم في برنامج السنوات الابتدائية: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73B91-FF8E-F632-7382-331A1A8FE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269" y="1610139"/>
            <a:ext cx="7173627" cy="509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7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3A80-B4AF-47A2-AC33-B93036E3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190" y="633046"/>
            <a:ext cx="10360707" cy="1256044"/>
          </a:xfrm>
        </p:spPr>
        <p:txBody>
          <a:bodyPr>
            <a:normAutofit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التقييم في برنامج السنوات الابتدائية: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C8861-4E3F-1D9B-98A8-8D9CA9AF0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364" y="1610139"/>
            <a:ext cx="7679635" cy="51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72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3A80-B4AF-47A2-AC33-B93036E3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190" y="633046"/>
            <a:ext cx="10360707" cy="1256044"/>
          </a:xfrm>
        </p:spPr>
        <p:txBody>
          <a:bodyPr>
            <a:normAutofit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التقييم في برنامج السنوات الابتدائية: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07275-E8AB-F410-3154-7F5056D4F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304" y="1530625"/>
            <a:ext cx="7508522" cy="518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6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3A80-B4AF-47A2-AC33-B93036E3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190" y="633046"/>
            <a:ext cx="10360707" cy="1256044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مهمة التقييم الختامي:</a:t>
            </a:r>
            <a:br>
              <a:rPr lang="ar-EG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ar-E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ar-E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EEE8-EB75-49A9-B7E4-B12BB813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620077"/>
            <a:ext cx="9271973" cy="4881083"/>
          </a:xfrm>
        </p:spPr>
        <p:txBody>
          <a:bodyPr>
            <a:normAutofit/>
          </a:bodyPr>
          <a:lstStyle/>
          <a:p>
            <a:pPr algn="r" rtl="1"/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ذات مغزى واضح للطلاب.</a:t>
            </a:r>
          </a:p>
          <a:p>
            <a:pPr algn="r" rtl="1"/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مرتبطة بعملية البحث، وقائمة على </a:t>
            </a:r>
            <a:r>
              <a:rPr lang="ar-EG" sz="2800" b="1">
                <a:latin typeface="Calibri" panose="020F0502020204030204" pitchFamily="34" charset="0"/>
                <a:cs typeface="Calibri" panose="020F0502020204030204" pitchFamily="34" charset="0"/>
              </a:rPr>
              <a:t>التعلم المفاهيمي.</a:t>
            </a:r>
            <a:endParaRPr lang="ar-EG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تتيح مجالاً واضحاً للتحدي، وتطبيق المعرفة المكتسبة.</a:t>
            </a:r>
          </a:p>
          <a:p>
            <a:pPr algn="r" rtl="1"/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من الممكن وضع أكثر من مهمة تقييم ختامي.</a:t>
            </a:r>
          </a:p>
        </p:txBody>
      </p:sp>
    </p:spTree>
    <p:extLst>
      <p:ext uri="{BB962C8B-B14F-4D97-AF65-F5344CB8AC3E}">
        <p14:creationId xmlns:p14="http://schemas.microsoft.com/office/powerpoint/2010/main" val="1250743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3A80-B4AF-47A2-AC33-B93036E3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190" y="1366575"/>
            <a:ext cx="10360707" cy="1297111"/>
          </a:xfrm>
        </p:spPr>
        <p:txBody>
          <a:bodyPr>
            <a:noAutofit/>
          </a:bodyPr>
          <a:lstStyle/>
          <a:p>
            <a:pPr algn="r" rtl="1"/>
            <a:r>
              <a:rPr lang="ar-EG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النشاط الثالث:</a:t>
            </a:r>
            <a:br>
              <a:rPr lang="ar-EG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ar-EG" sz="5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ar-EG" sz="5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5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EEE8-EB75-49A9-B7E4-B12BB813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613" y="1620077"/>
            <a:ext cx="7373284" cy="4881083"/>
          </a:xfrm>
        </p:spPr>
        <p:txBody>
          <a:bodyPr>
            <a:normAutofit/>
          </a:bodyPr>
          <a:lstStyle/>
          <a:p>
            <a:pPr algn="r" rtl="1"/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تقوم المجموعات بتحديد التقييم الختامي، وصلته بعملية البحث والتساؤل.</a:t>
            </a:r>
          </a:p>
        </p:txBody>
      </p:sp>
    </p:spTree>
    <p:extLst>
      <p:ext uri="{BB962C8B-B14F-4D97-AF65-F5344CB8AC3E}">
        <p14:creationId xmlns:p14="http://schemas.microsoft.com/office/powerpoint/2010/main" val="1251407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3A80-B4AF-47A2-AC33-B93036E3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68" y="136459"/>
            <a:ext cx="10345132" cy="1325563"/>
          </a:xfrm>
        </p:spPr>
        <p:txBody>
          <a:bodyPr>
            <a:normAutofit fontScale="90000"/>
          </a:bodyPr>
          <a:lstStyle/>
          <a:p>
            <a:pPr algn="r" rtl="1"/>
            <a:b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وأساليب التعلم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 skills</a:t>
            </a:r>
            <a:r>
              <a:rPr lang="ar-EG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ar-EG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ar-EG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EEE8-EB75-49A9-B7E4-B12BB813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995" y="970156"/>
            <a:ext cx="10345132" cy="52625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EG" sz="2800" dirty="0"/>
          </a:p>
          <a:p>
            <a:pPr algn="r" rtl="1"/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تنقسم مهارات التعلم إلى خمسة أقسام:</a:t>
            </a:r>
          </a:p>
          <a:p>
            <a:pPr marL="0" indent="0" algn="r" rtl="1">
              <a:buNone/>
            </a:pP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1- التواصل.</a:t>
            </a:r>
          </a:p>
          <a:p>
            <a:pPr marL="0" indent="0" algn="r" rtl="1">
              <a:buNone/>
            </a:pP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2- المهارات الاجتماعية.</a:t>
            </a:r>
          </a:p>
          <a:p>
            <a:pPr marL="0" indent="0" algn="r" rtl="1">
              <a:buNone/>
            </a:pP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3- مهارات إدارة الذات.</a:t>
            </a:r>
          </a:p>
          <a:p>
            <a:pPr marL="0" indent="0" algn="r" rtl="1">
              <a:buNone/>
            </a:pP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4- المهارات العاطفية.</a:t>
            </a:r>
          </a:p>
          <a:p>
            <a:pPr marL="0" indent="0" algn="r" rtl="1">
              <a:buNone/>
            </a:pP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5- مهارات التأمل.</a:t>
            </a:r>
          </a:p>
          <a:p>
            <a:pPr marL="0" indent="0" algn="r" rtl="1">
              <a:buNone/>
            </a:pPr>
            <a:r>
              <a:rPr lang="ar-EG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 تطبيق مهارات التعلم:</a:t>
            </a:r>
          </a:p>
          <a:p>
            <a:pPr marL="0" indent="0" algn="r" rtl="1">
              <a:buNone/>
            </a:pP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لكي يكون الطالب قادراً على ......... يجب عليه أن.......</a:t>
            </a:r>
          </a:p>
        </p:txBody>
      </p:sp>
    </p:spTree>
    <p:extLst>
      <p:ext uri="{BB962C8B-B14F-4D97-AF65-F5344CB8AC3E}">
        <p14:creationId xmlns:p14="http://schemas.microsoft.com/office/powerpoint/2010/main" val="337025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3A80-B4AF-47A2-AC33-B93036E3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459"/>
            <a:ext cx="10515600" cy="1325563"/>
          </a:xfrm>
        </p:spPr>
        <p:txBody>
          <a:bodyPr>
            <a:normAutofit/>
          </a:bodyPr>
          <a:lstStyle/>
          <a:p>
            <a:pPr algn="r" rtl="1"/>
            <a:b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عصف ذهني</a:t>
            </a:r>
            <a:r>
              <a:rPr lang="ar-EG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EEE8-EB75-49A9-B7E4-B12BB813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029" y="1884556"/>
            <a:ext cx="10599752" cy="341227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كيف ترى السمة المميزة لبرنامج السنوات الابتدائية؟ ولماذا؟</a:t>
            </a:r>
          </a:p>
        </p:txBody>
      </p:sp>
    </p:spTree>
    <p:extLst>
      <p:ext uri="{BB962C8B-B14F-4D97-AF65-F5344CB8AC3E}">
        <p14:creationId xmlns:p14="http://schemas.microsoft.com/office/powerpoint/2010/main" val="304315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EEE8-EB75-49A9-B7E4-B12BB813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10" y="139149"/>
            <a:ext cx="10515600" cy="516931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EG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 برنامج السنوات الابتدائية: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endParaRPr lang="en-US" sz="3600" b="1" dirty="0"/>
          </a:p>
          <a:p>
            <a:pPr algn="r" rtl="1"/>
            <a:endParaRPr lang="en-US" sz="3600" b="1" dirty="0"/>
          </a:p>
          <a:p>
            <a:pPr algn="r" rtl="1"/>
            <a:endParaRPr lang="en-US" sz="3600" b="1" dirty="0"/>
          </a:p>
          <a:p>
            <a:pPr algn="r" rtl="1"/>
            <a:endParaRPr lang="en-US" sz="3600" b="1" dirty="0"/>
          </a:p>
          <a:p>
            <a:pPr marL="0" indent="0" algn="r" rtl="1">
              <a:buNone/>
            </a:pPr>
            <a:endParaRPr lang="ar-EG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B4C0C-1F51-069E-5E65-36F853A88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02026"/>
            <a:ext cx="6858000" cy="493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4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EEE8-EB75-49A9-B7E4-B12BB813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10" y="139149"/>
            <a:ext cx="10515600" cy="516931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EG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 برنامج السنوات الابتدائية: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endParaRPr lang="en-US" sz="3600" b="1" dirty="0"/>
          </a:p>
          <a:p>
            <a:pPr algn="r" rtl="1"/>
            <a:endParaRPr lang="en-US" sz="3600" b="1" dirty="0"/>
          </a:p>
          <a:p>
            <a:pPr algn="r" rtl="1"/>
            <a:endParaRPr lang="en-US" sz="3600" b="1" dirty="0"/>
          </a:p>
          <a:p>
            <a:pPr algn="r" rtl="1"/>
            <a:endParaRPr lang="en-US" sz="3600" b="1" dirty="0"/>
          </a:p>
          <a:p>
            <a:pPr marL="0" indent="0" algn="r" rtl="1">
              <a:buNone/>
            </a:pPr>
            <a:endParaRPr lang="ar-EG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FEF9A5-A808-51F3-7A6A-2C5373C98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861" y="1361660"/>
            <a:ext cx="966414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1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EEE8-EB75-49A9-B7E4-B12BB813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10" y="139149"/>
            <a:ext cx="10515600" cy="516931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EG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التعلم المتجاوز للمواد الدراسية: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endParaRPr lang="en-US" sz="3600" b="1" dirty="0"/>
          </a:p>
          <a:p>
            <a:pPr algn="r" rtl="1"/>
            <a:endParaRPr lang="en-US" sz="3600" b="1" dirty="0"/>
          </a:p>
          <a:p>
            <a:pPr algn="r" rtl="1"/>
            <a:endParaRPr lang="en-US" sz="3600" b="1" dirty="0"/>
          </a:p>
          <a:p>
            <a:pPr algn="r" rtl="1"/>
            <a:endParaRPr lang="en-US" sz="3600" b="1" dirty="0"/>
          </a:p>
          <a:p>
            <a:pPr marL="0" indent="0" algn="r" rtl="1">
              <a:buNone/>
            </a:pPr>
            <a:endParaRPr lang="ar-EG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AB13E-C44D-515B-D557-E7CE58CF5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83" y="1549533"/>
            <a:ext cx="8466068" cy="4539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927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EEE8-EB75-49A9-B7E4-B12BB813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10" y="139149"/>
            <a:ext cx="10515600" cy="516931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EG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التعلم المتجاوز للمواد الدراسية: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endParaRPr lang="en-US" sz="3600" b="1" dirty="0"/>
          </a:p>
          <a:p>
            <a:pPr algn="r" rtl="1"/>
            <a:endParaRPr lang="en-US" sz="3600" b="1" dirty="0"/>
          </a:p>
          <a:p>
            <a:pPr algn="r" rtl="1"/>
            <a:endParaRPr lang="en-US" sz="3600" b="1" dirty="0"/>
          </a:p>
          <a:p>
            <a:pPr algn="r" rtl="1"/>
            <a:endParaRPr lang="en-US" sz="3600" b="1" dirty="0"/>
          </a:p>
          <a:p>
            <a:pPr marL="0" indent="0" algn="r" rtl="1">
              <a:buNone/>
            </a:pPr>
            <a:endParaRPr lang="ar-EG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BE380-8F1D-3847-9AC9-60F130978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948" y="1549533"/>
            <a:ext cx="8714104" cy="45033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929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3A80-B4AF-47A2-AC33-B93036E3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45" y="136459"/>
            <a:ext cx="11017405" cy="1815004"/>
          </a:xfrm>
        </p:spPr>
        <p:txBody>
          <a:bodyPr>
            <a:normAutofit fontScale="90000"/>
          </a:bodyPr>
          <a:lstStyle/>
          <a:p>
            <a:pPr algn="r" rtl="1"/>
            <a:br>
              <a:rPr lang="ar-EG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ar-EG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الاستيعاب المبني على المفاهيم</a:t>
            </a:r>
            <a:br>
              <a:rPr lang="ar-E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conceptual understanding</a:t>
            </a:r>
            <a:br>
              <a:rPr lang="en-US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ar-EG" dirty="0"/>
            </a:br>
            <a:br>
              <a:rPr lang="ar-EG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95E40-41F1-E4F4-1574-87EEAD526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712" y="2194270"/>
            <a:ext cx="10351159" cy="3590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2933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3A80-B4AF-47A2-AC33-B93036E3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45" y="136459"/>
            <a:ext cx="11017405" cy="1185445"/>
          </a:xfrm>
        </p:spPr>
        <p:txBody>
          <a:bodyPr>
            <a:normAutofit fontScale="90000"/>
          </a:bodyPr>
          <a:lstStyle/>
          <a:p>
            <a:pPr algn="r" rtl="1"/>
            <a:br>
              <a:rPr lang="ar-EG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ar-EG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الاستيعاب المبني على المفاهيم</a:t>
            </a:r>
            <a:br>
              <a:rPr lang="ar-E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conceptual understanding</a:t>
            </a:r>
            <a:br>
              <a:rPr lang="en-US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ar-EG" dirty="0"/>
            </a:br>
            <a:br>
              <a:rPr lang="ar-EG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08FBD-1531-A776-6C58-45A7448E5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410" y="1612830"/>
            <a:ext cx="9839740" cy="4620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1561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10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11.xml><?xml version="1.0" encoding="utf-8"?>
<a:theme xmlns:a="http://schemas.openxmlformats.org/drawingml/2006/main" name="2_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3.xml><?xml version="1.0" encoding="utf-8"?>
<a:theme xmlns:a="http://schemas.openxmlformats.org/drawingml/2006/main" name="2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4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6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7.xml><?xml version="1.0" encoding="utf-8"?>
<a:theme xmlns:a="http://schemas.openxmlformats.org/drawingml/2006/main" name="1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8.xml><?xml version="1.0" encoding="utf-8"?>
<a:theme xmlns:a="http://schemas.openxmlformats.org/drawingml/2006/main" name="3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9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Override1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Atlas">
    <a:dk1>
      <a:sysClr val="windowText" lastClr="000000"/>
    </a:dk1>
    <a:lt1>
      <a:sysClr val="window" lastClr="FFFFFF"/>
    </a:lt1>
    <a:dk2>
      <a:srgbClr val="454545"/>
    </a:dk2>
    <a:lt2>
      <a:srgbClr val="E0E0E0"/>
    </a:lt2>
    <a:accent1>
      <a:srgbClr val="F81B02"/>
    </a:accent1>
    <a:accent2>
      <a:srgbClr val="FC7715"/>
    </a:accent2>
    <a:accent3>
      <a:srgbClr val="AFBF41"/>
    </a:accent3>
    <a:accent4>
      <a:srgbClr val="50C49F"/>
    </a:accent4>
    <a:accent5>
      <a:srgbClr val="3B95C4"/>
    </a:accent5>
    <a:accent6>
      <a:srgbClr val="B560D4"/>
    </a:accent6>
    <a:hlink>
      <a:srgbClr val="FC5A1A"/>
    </a:hlink>
    <a:folHlink>
      <a:srgbClr val="B49E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562</TotalTime>
  <Words>449</Words>
  <Application>Microsoft Office PowerPoint</Application>
  <PresentationFormat>Widescreen</PresentationFormat>
  <Paragraphs>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25</vt:i4>
      </vt:variant>
    </vt:vector>
  </HeadingPairs>
  <TitlesOfParts>
    <vt:vector size="45" baseType="lpstr">
      <vt:lpstr>Arial</vt:lpstr>
      <vt:lpstr>Bookman Old Style</vt:lpstr>
      <vt:lpstr>Calibri</vt:lpstr>
      <vt:lpstr>Calibri Light</vt:lpstr>
      <vt:lpstr>Corbel</vt:lpstr>
      <vt:lpstr>Impact</vt:lpstr>
      <vt:lpstr>Rockwell</vt:lpstr>
      <vt:lpstr>Trebuchet MS</vt:lpstr>
      <vt:lpstr>Wingdings</vt:lpstr>
      <vt:lpstr>Parallax</vt:lpstr>
      <vt:lpstr>1_Parallax</vt:lpstr>
      <vt:lpstr>2_Parallax</vt:lpstr>
      <vt:lpstr>Damask</vt:lpstr>
      <vt:lpstr>Berlin</vt:lpstr>
      <vt:lpstr>Banded</vt:lpstr>
      <vt:lpstr>1_Banded</vt:lpstr>
      <vt:lpstr>3_Parallax</vt:lpstr>
      <vt:lpstr>Atlas</vt:lpstr>
      <vt:lpstr>Main Event</vt:lpstr>
      <vt:lpstr>2_Banded</vt:lpstr>
      <vt:lpstr>PowerPoint Presentation</vt:lpstr>
      <vt:lpstr> أهداف الورشة:</vt:lpstr>
      <vt:lpstr> عصف ذهني:</vt:lpstr>
      <vt:lpstr>PowerPoint Presentation</vt:lpstr>
      <vt:lpstr>PowerPoint Presentation</vt:lpstr>
      <vt:lpstr>PowerPoint Presentation</vt:lpstr>
      <vt:lpstr>PowerPoint Presentation</vt:lpstr>
      <vt:lpstr>    الاستيعاب المبني على المفاهيم conceptual understanding   </vt:lpstr>
      <vt:lpstr>    الاستيعاب المبني على المفاهيم conceptual understanding   </vt:lpstr>
      <vt:lpstr>  النشاط الأول:  </vt:lpstr>
      <vt:lpstr>PowerPoint Presentation</vt:lpstr>
      <vt:lpstr>مفهوم الوحدة الدراسية:</vt:lpstr>
      <vt:lpstr>  مراحل تخطيط الوحدة الدراسية تعاونياً :  </vt:lpstr>
      <vt:lpstr>  مراحل تخطيط الوحدة الدراسية تعاونياً :  </vt:lpstr>
      <vt:lpstr>  مراحل تخطيط الوحدة الدراسية تخصصياً :  </vt:lpstr>
      <vt:lpstr>  مراحل تخطيط الوحدة الدراسية تخصصياً :  </vt:lpstr>
      <vt:lpstr>   صياغة مفهوم البحث:  </vt:lpstr>
      <vt:lpstr>النشاط الثاني:   </vt:lpstr>
      <vt:lpstr>أسئلة البحث:</vt:lpstr>
      <vt:lpstr>التقييم في برنامج السنوات الابتدائية:</vt:lpstr>
      <vt:lpstr>التقييم في برنامج السنوات الابتدائية:</vt:lpstr>
      <vt:lpstr>التقييم في برنامج السنوات الابتدائية:</vt:lpstr>
      <vt:lpstr>مهمة التقييم الختامي:   </vt:lpstr>
      <vt:lpstr>النشاط الثالث:   </vt:lpstr>
      <vt:lpstr>  مهارات وأساليب التعلم ATL skills: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اللغة والأدب (المرحلة المتوسطة)</dc:title>
  <dc:creator>PROF. MAGED</dc:creator>
  <cp:lastModifiedBy>Maged</cp:lastModifiedBy>
  <cp:revision>96</cp:revision>
  <dcterms:created xsi:type="dcterms:W3CDTF">2019-12-02T06:06:39Z</dcterms:created>
  <dcterms:modified xsi:type="dcterms:W3CDTF">2022-06-18T05:09:32Z</dcterms:modified>
</cp:coreProperties>
</file>